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446" r:id="rId3"/>
    <p:sldId id="459" r:id="rId4"/>
    <p:sldId id="437" r:id="rId5"/>
    <p:sldId id="445" r:id="rId6"/>
    <p:sldId id="439" r:id="rId7"/>
    <p:sldId id="442" r:id="rId8"/>
    <p:sldId id="443" r:id="rId9"/>
    <p:sldId id="436" r:id="rId10"/>
    <p:sldId id="450" r:id="rId11"/>
    <p:sldId id="447" r:id="rId12"/>
    <p:sldId id="430" r:id="rId13"/>
    <p:sldId id="448" r:id="rId14"/>
    <p:sldId id="449" r:id="rId15"/>
    <p:sldId id="457" r:id="rId16"/>
    <p:sldId id="458" r:id="rId17"/>
    <p:sldId id="265" r:id="rId18"/>
    <p:sldId id="454" r:id="rId19"/>
    <p:sldId id="455" r:id="rId20"/>
    <p:sldId id="456" r:id="rId21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gho Kim" initials="Jh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4" autoAdjust="0"/>
    <p:restoredTop sz="75366" autoAdjust="0"/>
  </p:normalViewPr>
  <p:slideViewPr>
    <p:cSldViewPr snapToGrid="0">
      <p:cViewPr>
        <p:scale>
          <a:sx n="86" d="100"/>
          <a:sy n="86" d="100"/>
        </p:scale>
        <p:origin x="277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400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commentAuthors" Target="commentAuthors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2.png>
</file>

<file path=ppt/media/image3.tiff>
</file>

<file path=ppt/media/image4.tiff>
</file>

<file path=ppt/media/image5.tiff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C1CA79-2599-4315-B6AE-5F2874CAD386}" type="datetimeFigureOut">
              <a:rPr lang="ko-KR" altLang="en-US" smtClean="0"/>
              <a:t>2019. 4. 17.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CA2357-0992-46ED-803D-80E7A74122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4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CA2357-0992-46ED-803D-80E7A74122F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588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562BB-DACB-4090-9EB0-C718CC4DFD5D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705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CA2357-0992-46ED-803D-80E7A74122F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003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562BB-DACB-4090-9EB0-C718CC4DFD5D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974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562BB-DACB-4090-9EB0-C718CC4DFD5D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571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562BB-DACB-4090-9EB0-C718CC4DFD5D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814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562BB-DACB-4090-9EB0-C718CC4DFD5D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282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FA1A34C3-F8C9-4591-BE1C-D28C4C0893F6}" type="datetime1">
              <a:rPr lang="ko-KR" altLang="en-US" smtClean="0"/>
              <a:pPr/>
              <a:t>2019. 4. 17.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ko-KR" alt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B9805CF-A1BB-403B-B716-9385F32BA91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854200" y="6426202"/>
            <a:ext cx="541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Jongho</a:t>
            </a:r>
            <a:r>
              <a:rPr lang="da-DK" altLang="ko-KR" sz="12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Kim (</a:t>
            </a:r>
            <a:r>
              <a:rPr lang="da-DK" altLang="ko-KR" sz="1200" baseline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quantic.jh@gmail.com</a:t>
            </a:r>
            <a:r>
              <a:rPr lang="da-DK" altLang="ko-KR" sz="12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ko-KR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4" descr="http://img.incujector.com/upload/project/project65293_0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6" y="6065945"/>
            <a:ext cx="1082280" cy="747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313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CA81A-6B3D-43C6-A3F0-46B6A4C7DF9B}" type="datetime1">
              <a:rPr lang="ko-KR" altLang="en-US" smtClean="0"/>
              <a:t>2019. 4. 17.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5077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ED7BF-6143-4204-8B36-C148EBB97875}" type="datetime1">
              <a:rPr lang="ko-KR" altLang="en-US" smtClean="0"/>
              <a:t>2019. 4. 17.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5913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85E91-9024-4D87-92B9-83A81129C7D2}" type="datetime1">
              <a:rPr lang="ko-KR" altLang="en-US" smtClean="0"/>
              <a:t>2019. 4. 17.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바닥글 개체 틀 1"/>
          <p:cNvSpPr txBox="1">
            <a:spLocks/>
          </p:cNvSpPr>
          <p:nvPr userDrawn="1"/>
        </p:nvSpPr>
        <p:spPr>
          <a:xfrm>
            <a:off x="2032000" y="6453336"/>
            <a:ext cx="5575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854200" y="6426202"/>
            <a:ext cx="541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Jongho</a:t>
            </a:r>
            <a:r>
              <a:rPr lang="da-DK" altLang="ko-KR" sz="12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Kim (</a:t>
            </a:r>
            <a:r>
              <a:rPr lang="da-DK" altLang="ko-KR" sz="1200" baseline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quantic.jh@gmail.com</a:t>
            </a:r>
            <a:r>
              <a:rPr lang="da-DK" altLang="ko-KR" sz="12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ko-KR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4" descr="http://img.incujector.com/upload/project/project65293_0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6" y="6065945"/>
            <a:ext cx="1082280" cy="747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71351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570C1E5E-8BFE-4E18-8083-E0D4A25AA34A}" type="datetime1">
              <a:rPr lang="ko-KR" altLang="en-US" smtClean="0"/>
              <a:pPr/>
              <a:t>2019. 4. 17.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B9805CF-A1BB-403B-B716-9385F32BA9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861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73A16-2ED4-4195-BFB1-1276CB5AFB92}" type="datetime1">
              <a:rPr lang="ko-KR" altLang="en-US" smtClean="0"/>
              <a:t>2019. 4. 17.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9007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FA459-E99E-4D1B-82DC-E473DF187DD5}" type="datetime1">
              <a:rPr lang="ko-KR" altLang="en-US" smtClean="0"/>
              <a:t>2019. 4. 17.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1720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0593B-247B-4BBF-97D4-61F6106A9158}" type="datetime1">
              <a:rPr lang="ko-KR" altLang="en-US" smtClean="0"/>
              <a:t>2019. 4. 17.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0978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2513548-F093-49F5-8517-C9434CD0DB32}" type="datetime1">
              <a:rPr lang="ko-KR" altLang="en-US" smtClean="0"/>
              <a:pPr/>
              <a:t>2019. 4. 17.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B9805CF-A1BB-403B-B716-9385F32BA9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1676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FB121-40C8-43C4-BF9D-A7A65A074920}" type="datetime1">
              <a:rPr lang="ko-KR" altLang="en-US" smtClean="0"/>
              <a:t>2019. 4. 17.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6938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22092-D82B-4F3C-8DD1-5440BBC71CF7}" type="datetime1">
              <a:rPr lang="ko-KR" altLang="en-US" smtClean="0"/>
              <a:t>2019. 4. 17.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3293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A94D3-974E-418C-8C29-54198149C10E}" type="datetime1">
              <a:rPr lang="ko-KR" altLang="en-US" smtClean="0"/>
              <a:t>2019. 4. 17.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805CF-A1BB-403B-B716-9385F32BA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10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lab.research.google.com/notebooks/io.ipynb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nsole.cloud.google.com/" TargetMode="External"/><Relationship Id="rId3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nsole.cloud.google.com/cloud-resource-manager?_ga=2.170864672.-1638834197.1551960980" TargetMode="External"/><Relationship Id="rId3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nsole.cloud.google.com/flows/enableapi?apiid=videointelligence.googleapis.com" TargetMode="External"/><Relationship Id="rId3" Type="http://schemas.openxmlformats.org/officeDocument/2006/relationships/hyperlink" Target="https://console.cloud.google.com/apis/credentials/serviceaccountkey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" TargetMode="External"/><Relationship Id="rId4" Type="http://schemas.openxmlformats.org/officeDocument/2006/relationships/hyperlink" Target="https://colab.research.google.com/notebooks/io.ipynb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notebooks/welcome.ipynb" TargetMode="External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51520" y="332656"/>
            <a:ext cx="6408712" cy="477995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6" name="부제목 2"/>
          <p:cNvSpPr>
            <a:spLocks noGrp="1"/>
          </p:cNvSpPr>
          <p:nvPr>
            <p:ph type="subTitle" idx="1"/>
          </p:nvPr>
        </p:nvSpPr>
        <p:spPr>
          <a:xfrm>
            <a:off x="323528" y="3238500"/>
            <a:ext cx="6192688" cy="1448668"/>
          </a:xfrm>
        </p:spPr>
        <p:txBody>
          <a:bodyPr>
            <a:noAutofit/>
          </a:bodyPr>
          <a:lstStyle/>
          <a:p>
            <a:pPr algn="r"/>
            <a:endParaRPr lang="en-US" altLang="ko-KR" sz="1800" spc="-30" dirty="0" smtClean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r"/>
            <a:r>
              <a:rPr lang="en-US" altLang="ko-KR" sz="1800" spc="-3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Jongho Kim</a:t>
            </a:r>
            <a:endParaRPr lang="ko-KR" altLang="en-US" sz="1800" spc="-30" dirty="0" smtClean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r"/>
            <a:r>
              <a:rPr lang="en-US" altLang="ko-KR" sz="1800" spc="-3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December &amp; </a:t>
            </a:r>
            <a:r>
              <a:rPr lang="en-US" altLang="ko-KR" sz="1800" spc="-3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Company Inc.</a:t>
            </a:r>
          </a:p>
          <a:p>
            <a:pPr algn="r"/>
            <a:r>
              <a:rPr lang="en-US" altLang="ko-KR" sz="1800" spc="-3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Spring, 2019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37872" y="404664"/>
            <a:ext cx="6408712" cy="330090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Business </a:t>
            </a:r>
            <a:r>
              <a:rPr lang="en-US" altLang="ko-KR" sz="15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Analytics</a:t>
            </a:r>
            <a:r>
              <a:rPr lang="ko-KR" altLang="en-US" sz="15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ko-KR" sz="15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altLang="ko-KR" sz="15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IM561)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50000"/>
              </a:lnSpc>
            </a:pPr>
            <a:endParaRPr lang="en-US" altLang="ko-KR" sz="1000" spc="-150" dirty="0" smtClean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50000"/>
              </a:lnSpc>
            </a:pPr>
            <a:endParaRPr lang="en-US" altLang="ko-KR" sz="1000" spc="-150" dirty="0" smtClean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r">
              <a:lnSpc>
                <a:spcPct val="150000"/>
              </a:lnSpc>
            </a:pPr>
            <a:endParaRPr lang="en-US" altLang="ko-KR" sz="1000" spc="-15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r">
              <a:lnSpc>
                <a:spcPct val="150000"/>
              </a:lnSpc>
            </a:pPr>
            <a:endParaRPr lang="en-US" altLang="ko-KR" sz="500" b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algn="r"/>
            <a:r>
              <a:rPr lang="en-US" altLang="ko-KR" sz="32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15 min Prerequisites </a:t>
            </a:r>
          </a:p>
          <a:p>
            <a:pPr algn="r"/>
            <a:r>
              <a:rPr lang="en-US" altLang="ko-KR" sz="32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for Intelligent Video </a:t>
            </a:r>
            <a:r>
              <a:rPr lang="en-US" altLang="ko-KR" sz="32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Analytics </a:t>
            </a:r>
          </a:p>
          <a:p>
            <a:pPr algn="r"/>
            <a:r>
              <a:rPr lang="en-US" altLang="ko-KR" sz="32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with Deep Learning</a:t>
            </a:r>
            <a:endParaRPr lang="en-US" altLang="ko-KR" sz="3200" dirty="0" smtClean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390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1026" name="Picture 2" descr="hone camera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9479" y="2333018"/>
            <a:ext cx="5040961" cy="378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467544" y="144085"/>
            <a:ext cx="8219256" cy="620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Take Any Video </a:t>
            </a:r>
            <a:r>
              <a:rPr lang="en-US" altLang="ko-KR" sz="2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Your Smartphone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25101" y="1277590"/>
            <a:ext cx="828911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charset="0"/>
              <a:buChar char="•"/>
            </a:pP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We will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detect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and label entities, such as dogs, flowers, and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people, throughout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the entire video.</a:t>
            </a:r>
            <a:endParaRPr lang="en-US" altLang="ko-KR" sz="2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153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-3524" y="2573069"/>
            <a:ext cx="9147524" cy="144016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0"/>
                  <a:lumOff val="100000"/>
                </a:schemeClr>
              </a:gs>
              <a:gs pos="77000">
                <a:schemeClr val="accent2">
                  <a:lumMod val="20000"/>
                  <a:lumOff val="80000"/>
                </a:schemeClr>
              </a:gs>
              <a:gs pos="45000">
                <a:schemeClr val="accent2">
                  <a:lumMod val="20000"/>
                  <a:lumOff val="80000"/>
                </a:schemeClr>
              </a:gs>
              <a:gs pos="0">
                <a:schemeClr val="bg1">
                  <a:lumMod val="0"/>
                  <a:lumOff val="100000"/>
                </a:schemeClr>
              </a:gs>
            </a:gsLst>
            <a:lin ang="27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8A1D-F5E3-4971-B0EE-D6B8EE5A56B1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-258357" y="2812491"/>
            <a:ext cx="9297426" cy="7425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>
              <a:lnSpc>
                <a:spcPct val="150000"/>
              </a:lnSpc>
            </a:pPr>
            <a:r>
              <a:rPr lang="en-US" altLang="ko-KR" sz="3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Step3. </a:t>
            </a:r>
            <a:r>
              <a:rPr lang="en-US" altLang="ko-KR" sz="3200" b="1" dirty="0">
                <a:latin typeface="Times New Roman" charset="0"/>
                <a:ea typeface="Times New Roman" charset="0"/>
                <a:cs typeface="Times New Roman" charset="0"/>
              </a:rPr>
              <a:t>Upload your Video on Google </a:t>
            </a:r>
            <a:r>
              <a:rPr lang="en-US" altLang="ko-KR" sz="3200" b="1" dirty="0" err="1" smtClean="0">
                <a:latin typeface="Times New Roman" charset="0"/>
                <a:ea typeface="Times New Roman" charset="0"/>
                <a:cs typeface="Times New Roman" charset="0"/>
              </a:rPr>
              <a:t>Colab</a:t>
            </a:r>
            <a:endParaRPr lang="en-US" altLang="ko-KR" sz="32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5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654050" y="1308059"/>
            <a:ext cx="743830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</a:rPr>
              <a:t>Step1. Access </a:t>
            </a:r>
            <a:r>
              <a:rPr kumimoji="1" lang="en-US" altLang="ko-KR" dirty="0">
                <a:latin typeface="Times New Roman" charset="0"/>
                <a:ea typeface="Times New Roman" charset="0"/>
                <a:cs typeface="Times New Roman" charset="0"/>
              </a:rPr>
              <a:t>to URL: </a:t>
            </a:r>
            <a:r>
              <a:rPr lang="en-US" altLang="ko-KR" dirty="0" smtClean="0">
                <a:solidFill>
                  <a:srgbClr val="FF2600"/>
                </a:solidFill>
                <a:latin typeface="Ubuntu" charset="0"/>
                <a:hlinkClick r:id="rId2"/>
              </a:rPr>
              <a:t>https</a:t>
            </a:r>
            <a:r>
              <a:rPr lang="en-US" altLang="ko-KR" dirty="0">
                <a:solidFill>
                  <a:srgbClr val="FF2600"/>
                </a:solidFill>
                <a:latin typeface="Ubuntu" charset="0"/>
                <a:hlinkClick r:id="rId2"/>
              </a:rPr>
              <a:t>://</a:t>
            </a:r>
            <a:r>
              <a:rPr lang="en-US" altLang="ko-KR" dirty="0" smtClean="0">
                <a:solidFill>
                  <a:srgbClr val="FF2600"/>
                </a:solidFill>
                <a:latin typeface="Ubuntu" charset="0"/>
                <a:hlinkClick r:id="rId2"/>
              </a:rPr>
              <a:t>colab.research.google.com/notebooks/io.ipynb</a:t>
            </a:r>
            <a:endParaRPr lang="en-US" altLang="ko-KR" dirty="0" smtClean="0">
              <a:solidFill>
                <a:srgbClr val="FF2600"/>
              </a:solidFill>
              <a:latin typeface="Ubuntu" charset="0"/>
            </a:endParaRPr>
          </a:p>
          <a:p>
            <a:endParaRPr lang="en-US" altLang="ko-KR" dirty="0">
              <a:solidFill>
                <a:srgbClr val="FF2600"/>
              </a:solidFill>
              <a:latin typeface="Ubuntu" charset="0"/>
            </a:endParaRPr>
          </a:p>
          <a:p>
            <a:r>
              <a:rPr lang="en-US" altLang="ko-KR" dirty="0" smtClean="0">
                <a:latin typeface="Ubuntu" charset="0"/>
              </a:rPr>
              <a:t>Step2. Run the first cell “Local file system” </a:t>
            </a:r>
          </a:p>
          <a:p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285880" y="2249289"/>
            <a:ext cx="45635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ko-KR" dirty="0">
                <a:latin typeface="Times New Roman" charset="0"/>
                <a:ea typeface="Times New Roman" charset="0"/>
                <a:cs typeface="Times New Roman" charset="0"/>
              </a:rPr>
              <a:t>Click button       or type “CTRL + ENTER” </a:t>
            </a:r>
            <a:endParaRPr kumimoji="1" lang="ko-KR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623" y="2320596"/>
            <a:ext cx="286678" cy="286678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508" y="3064881"/>
            <a:ext cx="8202700" cy="2525114"/>
          </a:xfrm>
          <a:prstGeom prst="rect">
            <a:avLst/>
          </a:prstGeom>
        </p:spPr>
      </p:pic>
      <p:cxnSp>
        <p:nvCxnSpPr>
          <p:cNvPr id="12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467544" y="144085"/>
            <a:ext cx="8219256" cy="620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File Upload on </a:t>
            </a:r>
            <a:r>
              <a:rPr lang="en-US" altLang="ko-KR" sz="26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69878" y="5224235"/>
            <a:ext cx="539197" cy="2471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텍스트 상자 15"/>
          <p:cNvSpPr txBox="1"/>
          <p:nvPr/>
        </p:nvSpPr>
        <p:spPr>
          <a:xfrm>
            <a:off x="754427" y="5575005"/>
            <a:ext cx="2263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Click Here!</a:t>
            </a:r>
            <a:endParaRPr kumimoji="1" lang="ko-KR" altLang="en-US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550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-3524" y="2573069"/>
            <a:ext cx="9147524" cy="144016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0"/>
                  <a:lumOff val="100000"/>
                </a:schemeClr>
              </a:gs>
              <a:gs pos="77000">
                <a:schemeClr val="accent2">
                  <a:lumMod val="20000"/>
                  <a:lumOff val="80000"/>
                </a:schemeClr>
              </a:gs>
              <a:gs pos="45000">
                <a:schemeClr val="accent2">
                  <a:lumMod val="20000"/>
                  <a:lumOff val="80000"/>
                </a:schemeClr>
              </a:gs>
              <a:gs pos="0">
                <a:schemeClr val="bg1">
                  <a:lumMod val="0"/>
                  <a:lumOff val="100000"/>
                </a:schemeClr>
              </a:gs>
            </a:gsLst>
            <a:lin ang="27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8A1D-F5E3-4971-B0EE-D6B8EE5A56B1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-258357" y="2812491"/>
            <a:ext cx="9297426" cy="7425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>
              <a:lnSpc>
                <a:spcPct val="150000"/>
              </a:lnSpc>
            </a:pPr>
            <a:r>
              <a:rPr lang="en-US" altLang="ko-KR" sz="3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Step4. </a:t>
            </a:r>
            <a:r>
              <a:rPr lang="en-US" altLang="ko-KR" sz="3200" b="1" dirty="0">
                <a:latin typeface="Times New Roman" charset="0"/>
                <a:ea typeface="Times New Roman" charset="0"/>
                <a:cs typeface="Times New Roman" charset="0"/>
              </a:rPr>
              <a:t>Create an Account </a:t>
            </a:r>
            <a:r>
              <a:rPr lang="en-US" altLang="ko-KR" sz="3200" b="1" dirty="0" smtClean="0">
                <a:latin typeface="Times New Roman" charset="0"/>
                <a:ea typeface="Times New Roman" charset="0"/>
                <a:cs typeface="Times New Roman" charset="0"/>
              </a:rPr>
              <a:t>for Google Cloud API</a:t>
            </a:r>
            <a:endParaRPr lang="en-US" altLang="ko-KR" sz="32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26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14</a:t>
            </a:fld>
            <a:endParaRPr lang="ko-KR" altLang="en-US"/>
          </a:p>
        </p:txBody>
      </p:sp>
      <p:cxnSp>
        <p:nvCxnSpPr>
          <p:cNvPr id="5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67544" y="144085"/>
            <a:ext cx="8219256" cy="620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an Account for Google Cloud API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54050" y="1308059"/>
            <a:ext cx="7438308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b="1" dirty="0" smtClean="0">
                <a:latin typeface="Times New Roman" charset="0"/>
                <a:ea typeface="Times New Roman" charset="0"/>
                <a:cs typeface="Times New Roman" charset="0"/>
              </a:rPr>
              <a:t>Step1. Access to </a:t>
            </a:r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https://console.cloud.google.com/</a:t>
            </a:r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</a:rPr>
              <a:t>  </a:t>
            </a: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ko-KR" b="1" dirty="0" smtClean="0">
                <a:latin typeface="Times New Roman" charset="0"/>
                <a:ea typeface="Times New Roman" charset="0"/>
                <a:cs typeface="Times New Roman" charset="0"/>
              </a:rPr>
              <a:t>Step2. Subscribe Google Cloud Platform</a:t>
            </a: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</a:rPr>
              <a:t>Note. Even if you register your credit card, you will not be charged.</a:t>
            </a:r>
          </a:p>
          <a:p>
            <a:endParaRPr kumimoji="1" lang="en-US" altLang="ko-KR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en-US" altLang="ko-KR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21" y="3089638"/>
            <a:ext cx="8919148" cy="1979404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4010763" y="4453313"/>
            <a:ext cx="1130863" cy="42705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텍스트 상자 11"/>
          <p:cNvSpPr txBox="1"/>
          <p:nvPr/>
        </p:nvSpPr>
        <p:spPr>
          <a:xfrm>
            <a:off x="4816761" y="4978712"/>
            <a:ext cx="2263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Click Here!</a:t>
            </a:r>
            <a:endParaRPr kumimoji="1" lang="ko-KR" altLang="en-US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37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15</a:t>
            </a:fld>
            <a:endParaRPr lang="ko-KR" altLang="en-US"/>
          </a:p>
        </p:txBody>
      </p:sp>
      <p:cxnSp>
        <p:nvCxnSpPr>
          <p:cNvPr id="6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467544" y="144085"/>
            <a:ext cx="8219256" cy="620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an Account for Google Cloud API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67544" y="1221046"/>
            <a:ext cx="78519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b="1" dirty="0" smtClean="0">
                <a:latin typeface="Times New Roman" charset="0"/>
                <a:ea typeface="Times New Roman" charset="0"/>
                <a:cs typeface="Times New Roman" charset="0"/>
              </a:rPr>
              <a:t>Step3</a:t>
            </a:r>
            <a:r>
              <a:rPr kumimoji="1" lang="en-US" altLang="ko-KR" b="1" dirty="0">
                <a:latin typeface="Times New Roman" charset="0"/>
                <a:ea typeface="Times New Roman" charset="0"/>
                <a:cs typeface="Times New Roman" charset="0"/>
              </a:rPr>
              <a:t>. Select or create a Google Cloud Platform </a:t>
            </a:r>
            <a:r>
              <a:rPr kumimoji="1" lang="en-US" altLang="ko-KR" b="1" dirty="0" smtClean="0">
                <a:latin typeface="Times New Roman" charset="0"/>
                <a:ea typeface="Times New Roman" charset="0"/>
                <a:cs typeface="Times New Roman" charset="0"/>
              </a:rPr>
              <a:t>project</a:t>
            </a: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ko-KR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</a:rPr>
              <a:t>  Access below URL (manage resources page) and create a project</a:t>
            </a:r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5973" y="2186708"/>
            <a:ext cx="75325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https</a:t>
            </a:r>
            <a:r>
              <a:rPr lang="en-US" altLang="ko-KR" dirty="0"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://</a:t>
            </a:r>
            <a:r>
              <a:rPr lang="en-US" altLang="ko-KR" dirty="0" smtClean="0"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console.cloud.google.com/cloud-resource-manager</a:t>
            </a:r>
            <a:endParaRPr lang="ko-KR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86677"/>
            <a:ext cx="8960836" cy="2204077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1903751" y="3175188"/>
            <a:ext cx="1114191" cy="3231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텍스트 상자 15"/>
          <p:cNvSpPr txBox="1"/>
          <p:nvPr/>
        </p:nvSpPr>
        <p:spPr>
          <a:xfrm>
            <a:off x="2460846" y="2717345"/>
            <a:ext cx="2263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Click Here!</a:t>
            </a:r>
            <a:endParaRPr kumimoji="1" lang="ko-KR" altLang="en-US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263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16</a:t>
            </a:fld>
            <a:endParaRPr lang="ko-KR" altLang="en-US"/>
          </a:p>
        </p:txBody>
      </p:sp>
      <p:cxnSp>
        <p:nvCxnSpPr>
          <p:cNvPr id="5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67544" y="144085"/>
            <a:ext cx="8219256" cy="620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an Account for Google Cloud API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54806" y="1293027"/>
            <a:ext cx="78519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b="1" dirty="0" smtClean="0">
                <a:latin typeface="Times New Roman" charset="0"/>
                <a:ea typeface="Times New Roman" charset="0"/>
                <a:cs typeface="Times New Roman" charset="0"/>
              </a:rPr>
              <a:t>Step4</a:t>
            </a:r>
            <a:r>
              <a:rPr kumimoji="1" lang="en-US" altLang="ko-KR" b="1" dirty="0">
                <a:latin typeface="Times New Roman" charset="0"/>
                <a:ea typeface="Times New Roman" charset="0"/>
                <a:cs typeface="Times New Roman" charset="0"/>
              </a:rPr>
              <a:t>. Enable the Cloud Video Intelligence </a:t>
            </a:r>
            <a:r>
              <a:rPr kumimoji="1" lang="en-US" altLang="ko-KR" b="1" dirty="0" smtClean="0">
                <a:latin typeface="Times New Roman" charset="0"/>
                <a:ea typeface="Times New Roman" charset="0"/>
                <a:cs typeface="Times New Roman" charset="0"/>
              </a:rPr>
              <a:t>API</a:t>
            </a: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</a:rPr>
              <a:t>   Access below URL to enable Video Intelligence API</a:t>
            </a:r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8854" y="2295690"/>
            <a:ext cx="85167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Times New Roman" charset="0"/>
                <a:ea typeface="Times New Roman" charset="0"/>
                <a:cs typeface="Times New Roman" charset="0"/>
                <a:hlinkClick r:id="rId2"/>
              </a:rPr>
              <a:t>https://console.cloud.google.com/flows/enableapi?apiid=videointelligence.googleapis.com</a:t>
            </a:r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54806" y="3125691"/>
            <a:ext cx="78519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b="1" dirty="0" smtClean="0">
                <a:latin typeface="Times New Roman" charset="0"/>
                <a:ea typeface="Times New Roman" charset="0"/>
                <a:cs typeface="Times New Roman" charset="0"/>
              </a:rPr>
              <a:t>Step5</a:t>
            </a:r>
            <a:r>
              <a:rPr kumimoji="1" lang="en-US" altLang="ko-KR" b="1" dirty="0">
                <a:latin typeface="Times New Roman" charset="0"/>
                <a:ea typeface="Times New Roman" charset="0"/>
                <a:cs typeface="Times New Roman" charset="0"/>
              </a:rPr>
              <a:t>. Set up </a:t>
            </a:r>
            <a:r>
              <a:rPr kumimoji="1" lang="en-US" altLang="ko-KR" b="1" dirty="0" smtClean="0">
                <a:latin typeface="Times New Roman" charset="0"/>
                <a:ea typeface="Times New Roman" charset="0"/>
                <a:cs typeface="Times New Roman" charset="0"/>
              </a:rPr>
              <a:t>authentication, download JSON file that include your key</a:t>
            </a:r>
          </a:p>
          <a:p>
            <a:endParaRPr kumimoji="1"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07102" y="3603107"/>
            <a:ext cx="826707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G</a:t>
            </a:r>
            <a:r>
              <a:rPr lang="en-US" altLang="ko-KR" dirty="0" smtClean="0">
                <a:solidFill>
                  <a:srgbClr val="212121"/>
                </a:solidFill>
                <a:latin typeface="Roboto" charset="0"/>
              </a:rPr>
              <a:t>o </a:t>
            </a: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to the </a:t>
            </a:r>
            <a:r>
              <a:rPr lang="en-US" altLang="ko-KR" b="1" dirty="0">
                <a:solidFill>
                  <a:srgbClr val="212121"/>
                </a:solidFill>
                <a:latin typeface="Roboto" charset="0"/>
              </a:rPr>
              <a:t>Create service account key</a:t>
            </a: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 </a:t>
            </a:r>
            <a:r>
              <a:rPr lang="en-US" altLang="ko-KR" dirty="0" smtClean="0">
                <a:solidFill>
                  <a:srgbClr val="212121"/>
                </a:solidFill>
                <a:latin typeface="Roboto" charset="0"/>
              </a:rPr>
              <a:t>page. </a:t>
            </a:r>
          </a:p>
          <a:p>
            <a:pPr>
              <a:buFont typeface="+mj-lt"/>
              <a:buAutoNum type="arabicPeriod"/>
            </a:pPr>
            <a:endParaRPr lang="en-US" altLang="ko-KR" dirty="0">
              <a:solidFill>
                <a:srgbClr val="212121"/>
              </a:solidFill>
              <a:latin typeface="Roboto" charset="0"/>
            </a:endParaRPr>
          </a:p>
          <a:p>
            <a:pPr>
              <a:buFont typeface="+mj-lt"/>
              <a:buAutoNum type="arabicPeriod"/>
            </a:pPr>
            <a:r>
              <a:rPr lang="en-US" altLang="ko-KR" dirty="0" smtClean="0">
                <a:solidFill>
                  <a:srgbClr val="212121"/>
                </a:solidFill>
                <a:latin typeface="Roboto" charset="0"/>
              </a:rPr>
              <a:t>From </a:t>
            </a: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the </a:t>
            </a:r>
            <a:r>
              <a:rPr lang="en-US" altLang="ko-KR" b="1" dirty="0">
                <a:solidFill>
                  <a:srgbClr val="212121"/>
                </a:solidFill>
                <a:latin typeface="Roboto" charset="0"/>
              </a:rPr>
              <a:t>Service account</a:t>
            </a: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 list, select </a:t>
            </a:r>
            <a:r>
              <a:rPr lang="en-US" altLang="ko-KR" b="1" dirty="0">
                <a:solidFill>
                  <a:srgbClr val="212121"/>
                </a:solidFill>
                <a:latin typeface="Roboto" charset="0"/>
              </a:rPr>
              <a:t>New service account</a:t>
            </a:r>
            <a:r>
              <a:rPr lang="en-US" altLang="ko-KR" dirty="0" smtClean="0">
                <a:solidFill>
                  <a:srgbClr val="212121"/>
                </a:solidFill>
                <a:latin typeface="Roboto" charset="0"/>
              </a:rPr>
              <a:t>.</a:t>
            </a:r>
            <a:endParaRPr lang="en-US" altLang="ko-KR" dirty="0">
              <a:solidFill>
                <a:srgbClr val="212121"/>
              </a:solidFill>
              <a:latin typeface="Roboto" charset="0"/>
            </a:endParaRPr>
          </a:p>
          <a:p>
            <a:pPr>
              <a:buFont typeface="+mj-lt"/>
              <a:buAutoNum type="arabicPeriod"/>
            </a:pP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In the </a:t>
            </a:r>
            <a:r>
              <a:rPr lang="en-US" altLang="ko-KR" b="1" dirty="0">
                <a:solidFill>
                  <a:srgbClr val="212121"/>
                </a:solidFill>
                <a:latin typeface="Roboto" charset="0"/>
              </a:rPr>
              <a:t>Service account name</a:t>
            </a: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 field, enter a name</a:t>
            </a:r>
            <a:r>
              <a:rPr lang="en-US" altLang="ko-KR" dirty="0" smtClean="0">
                <a:solidFill>
                  <a:srgbClr val="212121"/>
                </a:solidFill>
                <a:latin typeface="Roboto" charset="0"/>
              </a:rPr>
              <a:t>.</a:t>
            </a:r>
            <a:endParaRPr lang="en-US" altLang="ko-KR" dirty="0">
              <a:solidFill>
                <a:srgbClr val="212121"/>
              </a:solidFill>
              <a:latin typeface="Roboto" charset="0"/>
            </a:endParaRPr>
          </a:p>
          <a:p>
            <a:pPr>
              <a:buFont typeface="+mj-lt"/>
              <a:buAutoNum type="arabicPeriod"/>
            </a:pP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Don't select a value from the </a:t>
            </a:r>
            <a:r>
              <a:rPr lang="en-US" altLang="ko-KR" b="1" dirty="0">
                <a:solidFill>
                  <a:srgbClr val="212121"/>
                </a:solidFill>
                <a:latin typeface="Roboto" charset="0"/>
              </a:rPr>
              <a:t>Role</a:t>
            </a: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 list. No role is required to access this service</a:t>
            </a:r>
            <a:r>
              <a:rPr lang="en-US" altLang="ko-KR" dirty="0" smtClean="0">
                <a:solidFill>
                  <a:srgbClr val="212121"/>
                </a:solidFill>
                <a:latin typeface="Roboto" charset="0"/>
              </a:rPr>
              <a:t>.</a:t>
            </a:r>
            <a:endParaRPr lang="en-US" altLang="ko-KR" dirty="0">
              <a:solidFill>
                <a:srgbClr val="212121"/>
              </a:solidFill>
              <a:latin typeface="Roboto" charset="0"/>
            </a:endParaRPr>
          </a:p>
          <a:p>
            <a:pPr>
              <a:buFont typeface="+mj-lt"/>
              <a:buAutoNum type="arabicPeriod"/>
            </a:pP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Click </a:t>
            </a:r>
            <a:r>
              <a:rPr lang="en-US" altLang="ko-KR" b="1" dirty="0">
                <a:solidFill>
                  <a:srgbClr val="212121"/>
                </a:solidFill>
                <a:latin typeface="Roboto" charset="0"/>
              </a:rPr>
              <a:t>Create</a:t>
            </a: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. A note appears, warning that this service account has no role</a:t>
            </a:r>
            <a:r>
              <a:rPr lang="en-US" altLang="ko-KR" dirty="0" smtClean="0">
                <a:solidFill>
                  <a:srgbClr val="212121"/>
                </a:solidFill>
                <a:latin typeface="Roboto" charset="0"/>
              </a:rPr>
              <a:t>.</a:t>
            </a:r>
            <a:endParaRPr lang="en-US" altLang="ko-KR" dirty="0">
              <a:solidFill>
                <a:srgbClr val="212121"/>
              </a:solidFill>
              <a:latin typeface="Roboto" charset="0"/>
            </a:endParaRPr>
          </a:p>
          <a:p>
            <a:pPr>
              <a:buFont typeface="+mj-lt"/>
              <a:buAutoNum type="arabicPeriod"/>
            </a:pP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Click </a:t>
            </a:r>
            <a:r>
              <a:rPr lang="en-US" altLang="ko-KR" b="1" dirty="0">
                <a:solidFill>
                  <a:srgbClr val="212121"/>
                </a:solidFill>
                <a:latin typeface="Roboto" charset="0"/>
              </a:rPr>
              <a:t>Create without role</a:t>
            </a:r>
            <a:r>
              <a:rPr lang="en-US" altLang="ko-KR" dirty="0">
                <a:solidFill>
                  <a:srgbClr val="212121"/>
                </a:solidFill>
                <a:latin typeface="Roboto" charset="0"/>
              </a:rPr>
              <a:t>. </a:t>
            </a:r>
            <a:r>
              <a:rPr lang="en-US" altLang="ko-KR" b="1" dirty="0">
                <a:solidFill>
                  <a:srgbClr val="C00000"/>
                </a:solidFill>
                <a:latin typeface="Roboto" charset="0"/>
              </a:rPr>
              <a:t>A JSON file that contains your key downloads to your computer</a:t>
            </a:r>
            <a:r>
              <a:rPr lang="en-US" altLang="ko-KR" b="1" dirty="0" smtClean="0">
                <a:solidFill>
                  <a:srgbClr val="C00000"/>
                </a:solidFill>
                <a:latin typeface="Roboto" charset="0"/>
              </a:rPr>
              <a:t>. (KEEP THIS JSON FILE!)</a:t>
            </a:r>
            <a:endParaRPr lang="en-US" altLang="ko-KR" b="1" i="0" dirty="0">
              <a:solidFill>
                <a:srgbClr val="C00000"/>
              </a:solidFill>
              <a:effectLst/>
              <a:latin typeface="Roboto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47144" y="3854912"/>
            <a:ext cx="70600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Times New Roman" charset="0"/>
                <a:ea typeface="Times New Roman" charset="0"/>
                <a:cs typeface="Times New Roman" charset="0"/>
                <a:hlinkClick r:id="rId3"/>
              </a:rPr>
              <a:t>https://console.cloud.google.com/apis/credentials/serviceaccountkey</a:t>
            </a:r>
            <a:endParaRPr lang="ko-KR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547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7544" y="4305290"/>
            <a:ext cx="468052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40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감사합니다</a:t>
            </a:r>
            <a:r>
              <a:rPr lang="en-US" altLang="ko-KR" sz="40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23528" y="332656"/>
            <a:ext cx="5760640" cy="477995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7544" y="825995"/>
            <a:ext cx="5472608" cy="31854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endParaRPr lang="en-US" altLang="ko-KR" sz="4400" spc="-150" dirty="0" smtClean="0">
              <a:solidFill>
                <a:schemeClr val="bg1"/>
              </a:solidFill>
              <a:latin typeface="Times New Roman" panose="02020603050405020304" pitchFamily="18" charset="0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algn="r"/>
            <a:endParaRPr lang="en-US" altLang="ko-KR" sz="4400" spc="-150" dirty="0">
              <a:solidFill>
                <a:schemeClr val="bg1"/>
              </a:solidFill>
              <a:latin typeface="Times New Roman" panose="02020603050405020304" pitchFamily="18" charset="0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algn="r"/>
            <a:r>
              <a:rPr lang="en-US" altLang="ko-KR" sz="4400" spc="-150" dirty="0" smtClean="0">
                <a:solidFill>
                  <a:schemeClr val="bg1"/>
                </a:solidFill>
                <a:latin typeface="Times New Roman" panose="02020603050405020304" pitchFamily="18" charset="0"/>
                <a:ea typeface="나눔고딕" panose="020D0604000000000000" pitchFamily="50" charset="-127"/>
                <a:cs typeface="Times New Roman" panose="02020603050405020304" pitchFamily="18" charset="0"/>
              </a:rPr>
              <a:t>Thank you </a:t>
            </a:r>
            <a:r>
              <a:rPr lang="en-US" altLang="ko-KR" sz="4400" spc="-150" dirty="0" smtClean="0">
                <a:solidFill>
                  <a:schemeClr val="bg1"/>
                </a:solidFill>
                <a:latin typeface="Times New Roman" panose="02020603050405020304" pitchFamily="18" charset="0"/>
                <a:ea typeface="나눔고딕" panose="020D0604000000000000" pitchFamily="50" charset="-127"/>
                <a:cs typeface="Times New Roman" panose="02020603050405020304" pitchFamily="18" charset="0"/>
                <a:sym typeface="Wingdings"/>
              </a:rPr>
              <a:t></a:t>
            </a:r>
            <a:endParaRPr lang="en-US" altLang="ko-KR" sz="4400" spc="-150" dirty="0" smtClean="0">
              <a:solidFill>
                <a:schemeClr val="bg1"/>
              </a:solidFill>
              <a:latin typeface="Times New Roman" panose="02020603050405020304" pitchFamily="18" charset="0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algn="r"/>
            <a:endParaRPr lang="en-US" altLang="ko-KR" sz="4400" spc="-150" dirty="0" smtClean="0">
              <a:solidFill>
                <a:schemeClr val="bg1"/>
              </a:solidFill>
              <a:latin typeface="Times New Roman" panose="02020603050405020304" pitchFamily="18" charset="0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algn="r"/>
            <a:r>
              <a:rPr lang="en-US" altLang="ko-KR" sz="2500" spc="-150" dirty="0" smtClean="0">
                <a:solidFill>
                  <a:schemeClr val="bg1"/>
                </a:solidFill>
                <a:latin typeface="Times New Roman" panose="02020603050405020304" pitchFamily="18" charset="0"/>
                <a:ea typeface="나눔고딕" panose="020D0604000000000000" pitchFamily="50" charset="-127"/>
                <a:cs typeface="Times New Roman" panose="02020603050405020304" pitchFamily="18" charset="0"/>
              </a:rPr>
              <a:t>Contact Info: </a:t>
            </a:r>
            <a:r>
              <a:rPr lang="en-US" altLang="ko-KR" sz="2500" spc="-15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나눔고딕" panose="020D0604000000000000" pitchFamily="50" charset="-127"/>
                <a:cs typeface="Times New Roman" panose="02020603050405020304" pitchFamily="18" charset="0"/>
              </a:rPr>
              <a:t>quantic.jh@gmail.com</a:t>
            </a:r>
            <a:endParaRPr lang="en-US" altLang="ko-KR" sz="2500" spc="-150" dirty="0">
              <a:solidFill>
                <a:schemeClr val="bg1"/>
              </a:solidFill>
              <a:latin typeface="Times New Roman" panose="02020603050405020304" pitchFamily="18" charset="0"/>
              <a:ea typeface="나눔고딕" panose="020D0604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8A1D-F5E3-4971-B0EE-D6B8EE5A56B1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1148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18</a:t>
            </a:fld>
            <a:endParaRPr lang="ko-KR" altLang="en-US"/>
          </a:p>
        </p:txBody>
      </p:sp>
      <p:cxnSp>
        <p:nvCxnSpPr>
          <p:cNvPr id="5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67544" y="144085"/>
            <a:ext cx="8219256" cy="620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Appendix. Google </a:t>
            </a:r>
            <a:r>
              <a:rPr lang="en-US" altLang="ko-KR" sz="26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Colaboratoy</a:t>
            </a:r>
            <a:r>
              <a:rPr lang="en-US" altLang="ko-KR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Useful Shortcuts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215901" y="2022997"/>
          <a:ext cx="8657301" cy="2526030"/>
        </p:xfrm>
        <a:graphic>
          <a:graphicData uri="http://schemas.openxmlformats.org/drawingml/2006/table">
            <a:tbl>
              <a:tblPr/>
              <a:tblGrid>
                <a:gridCol w="2885767"/>
                <a:gridCol w="2885767"/>
                <a:gridCol w="2885767"/>
              </a:tblGrid>
              <a:tr h="2286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Actions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Colab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Jupyter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show keyboard shortcuts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Ctrl/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Cmd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M H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H 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Insert code cell above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Ctrl/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Cmd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M A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Insert code cell below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Ctrl/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Cmd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M B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B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Delete cell/selection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Ctrl/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Cmd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M 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DD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Interrupt execution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Ctrl/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Cmd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M I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ko-KR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II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Convert to code cell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Ctrl/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Cmd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M Y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Y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Convert to text cell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Ctrl/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Cmd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M M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ko-K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M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Split at cursor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Ctrl/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Cmd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M -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Ctrl Shift -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19673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342" y="3632565"/>
            <a:ext cx="5396565" cy="2723786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19</a:t>
            </a:fld>
            <a:endParaRPr lang="ko-KR" altLang="en-US"/>
          </a:p>
        </p:txBody>
      </p:sp>
      <p:cxnSp>
        <p:nvCxnSpPr>
          <p:cNvPr id="5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67544" y="144085"/>
            <a:ext cx="8219256" cy="1220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Appendix. </a:t>
            </a:r>
            <a:r>
              <a:rPr lang="en-US" altLang="ko-KR" sz="2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-US" altLang="ko-KR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Drive Access on </a:t>
            </a:r>
            <a:r>
              <a:rPr lang="en-US" altLang="ko-KR" sz="26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8"/>
          <p:cNvSpPr txBox="1"/>
          <p:nvPr/>
        </p:nvSpPr>
        <p:spPr>
          <a:xfrm>
            <a:off x="456415" y="1079302"/>
            <a:ext cx="8282472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First Step: Upload your data on Google Drive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99682" y="1649997"/>
            <a:ext cx="24398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atin typeface="Times New Roman" charset="0"/>
                <a:ea typeface="Times New Roman" charset="0"/>
                <a:cs typeface="Times New Roman" charset="0"/>
                <a:hlinkClick r:id="rId3"/>
              </a:rPr>
              <a:t>http://</a:t>
            </a:r>
            <a:r>
              <a:rPr lang="ko-KR" altLang="en-US" dirty="0" smtClean="0">
                <a:latin typeface="Times New Roman" charset="0"/>
                <a:ea typeface="Times New Roman" charset="0"/>
                <a:cs typeface="Times New Roman" charset="0"/>
                <a:hlinkClick r:id="rId3"/>
              </a:rPr>
              <a:t>drive.google.com</a:t>
            </a:r>
            <a:endParaRPr lang="en-US" altLang="ko-KR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3" name="TextBox 8"/>
          <p:cNvSpPr txBox="1"/>
          <p:nvPr/>
        </p:nvSpPr>
        <p:spPr>
          <a:xfrm>
            <a:off x="456415" y="2608562"/>
            <a:ext cx="828247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Second Step: Enter Authentication Code on Google </a:t>
            </a:r>
            <a:r>
              <a:rPr lang="en-US" altLang="ko-KR" sz="2000" dirty="0" err="1" smtClean="0">
                <a:latin typeface="Times New Roman" charset="0"/>
                <a:ea typeface="Times New Roman" charset="0"/>
                <a:cs typeface="Times New Roman" charset="0"/>
              </a:rPr>
              <a:t>Colab</a:t>
            </a: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Access: </a:t>
            </a:r>
            <a:r>
              <a:rPr lang="en-US" altLang="ko-KR" sz="2000" dirty="0">
                <a:solidFill>
                  <a:srgbClr val="FF2600"/>
                </a:solidFill>
                <a:latin typeface="Times New Roman" charset="0"/>
                <a:ea typeface="Times New Roman" charset="0"/>
                <a:cs typeface="Times New Roman" charset="0"/>
                <a:hlinkClick r:id="rId4"/>
              </a:rPr>
              <a:t>https://</a:t>
            </a:r>
            <a:r>
              <a:rPr lang="en-US" altLang="ko-KR" sz="2000" dirty="0" smtClean="0">
                <a:solidFill>
                  <a:srgbClr val="FF2600"/>
                </a:solidFill>
                <a:latin typeface="Times New Roman" charset="0"/>
                <a:ea typeface="Times New Roman" charset="0"/>
                <a:cs typeface="Times New Roman" charset="0"/>
                <a:hlinkClick r:id="rId4"/>
              </a:rPr>
              <a:t>colab.research.google.com/notebooks/io.ipynb</a:t>
            </a:r>
            <a:endParaRPr lang="en-US" altLang="ko-KR" sz="2000" dirty="0" smtClean="0">
              <a:solidFill>
                <a:srgbClr val="FF26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26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ko-KR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583558" y="5482157"/>
            <a:ext cx="2697780" cy="3657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435234" y="5358271"/>
            <a:ext cx="135806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 to </a:t>
            </a:r>
            <a:r>
              <a:rPr lang="en-US" altLang="ko-K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Url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6442960" y="5752204"/>
            <a:ext cx="1476815" cy="4580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Type Code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122443" y="5900835"/>
            <a:ext cx="5164526" cy="3657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25397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2</a:t>
            </a:fld>
            <a:endParaRPr lang="ko-KR" altLang="en-US"/>
          </a:p>
        </p:txBody>
      </p:sp>
      <p:cxnSp>
        <p:nvCxnSpPr>
          <p:cNvPr id="5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67544" y="144085"/>
            <a:ext cx="8219256" cy="620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Prerequisites for Intelligent Video Analytics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25101" y="1382520"/>
            <a:ext cx="828911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altLang="ko-KR" sz="2000" dirty="0">
                <a:latin typeface="Times New Roman" pitchFamily="18" charset="0"/>
                <a:cs typeface="Times New Roman" pitchFamily="18" charset="0"/>
              </a:rPr>
              <a:t> Welcome to “Intelligent Video Analytics with Deep Learning</a:t>
            </a:r>
            <a:r>
              <a:rPr lang="en-US" altLang="ko-KR" sz="2000" dirty="0" smtClean="0">
                <a:latin typeface="Times New Roman" pitchFamily="18" charset="0"/>
                <a:cs typeface="Times New Roman" pitchFamily="18" charset="0"/>
              </a:rPr>
              <a:t>”</a:t>
            </a:r>
          </a:p>
          <a:p>
            <a:pPr>
              <a:buFont typeface="Arial" pitchFamily="34" charset="0"/>
              <a:buChar char="•"/>
            </a:pPr>
            <a:endParaRPr lang="en-US" altLang="ko-KR" sz="20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sz="2000" dirty="0">
                <a:latin typeface="Times New Roman" pitchFamily="18" charset="0"/>
                <a:cs typeface="Times New Roman" pitchFamily="18" charset="0"/>
              </a:rPr>
              <a:t> This session is designed </a:t>
            </a:r>
            <a:r>
              <a:rPr lang="en-US" altLang="ko-KR" sz="2000" dirty="0" smtClean="0">
                <a:latin typeface="Times New Roman" pitchFamily="18" charset="0"/>
                <a:cs typeface="Times New Roman" pitchFamily="18" charset="0"/>
              </a:rPr>
              <a:t>to 1. introduce frontier </a:t>
            </a:r>
            <a:r>
              <a:rPr lang="en-US" altLang="ko-KR" sz="2000" dirty="0">
                <a:latin typeface="Times New Roman" pitchFamily="18" charset="0"/>
                <a:cs typeface="Times New Roman" pitchFamily="18" charset="0"/>
              </a:rPr>
              <a:t>social science </a:t>
            </a:r>
            <a:r>
              <a:rPr lang="en-US" altLang="ko-KR" sz="2000" dirty="0" smtClean="0">
                <a:latin typeface="Times New Roman" pitchFamily="18" charset="0"/>
                <a:cs typeface="Times New Roman" pitchFamily="18" charset="0"/>
              </a:rPr>
              <a:t>research and practices </a:t>
            </a:r>
            <a:r>
              <a:rPr lang="en-US" altLang="ko-KR" sz="2000" dirty="0">
                <a:latin typeface="Times New Roman" pitchFamily="18" charset="0"/>
                <a:cs typeface="Times New Roman" pitchFamily="18" charset="0"/>
              </a:rPr>
              <a:t>applying </a:t>
            </a:r>
            <a:r>
              <a:rPr lang="en-US" altLang="ko-KR" sz="2000" dirty="0" smtClean="0">
                <a:latin typeface="Times New Roman" pitchFamily="18" charset="0"/>
                <a:cs typeface="Times New Roman" pitchFamily="18" charset="0"/>
              </a:rPr>
              <a:t>video analytics, 2</a:t>
            </a:r>
            <a:r>
              <a:rPr lang="en-US" altLang="ko-KR" sz="2000" dirty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altLang="ko-KR" sz="2000" dirty="0" smtClean="0">
                <a:latin typeface="Times New Roman" pitchFamily="18" charset="0"/>
                <a:cs typeface="Times New Roman" pitchFamily="18" charset="0"/>
              </a:rPr>
              <a:t>learn how to </a:t>
            </a:r>
            <a:r>
              <a:rPr lang="en-US" altLang="ko-KR" sz="2000" dirty="0">
                <a:latin typeface="Times New Roman" pitchFamily="18" charset="0"/>
                <a:cs typeface="Times New Roman" pitchFamily="18" charset="0"/>
              </a:rPr>
              <a:t>understand and analyze quantitative </a:t>
            </a:r>
            <a:r>
              <a:rPr lang="en-US" altLang="ko-KR" sz="2000" dirty="0" smtClean="0">
                <a:latin typeface="Times New Roman" pitchFamily="18" charset="0"/>
                <a:cs typeface="Times New Roman" pitchFamily="18" charset="0"/>
              </a:rPr>
              <a:t>video data</a:t>
            </a:r>
          </a:p>
        </p:txBody>
      </p:sp>
    </p:spTree>
    <p:extLst>
      <p:ext uri="{BB962C8B-B14F-4D97-AF65-F5344CB8AC3E}">
        <p14:creationId xmlns:p14="http://schemas.microsoft.com/office/powerpoint/2010/main" val="8889580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20</a:t>
            </a:fld>
            <a:endParaRPr lang="ko-KR" altLang="en-US"/>
          </a:p>
        </p:txBody>
      </p:sp>
      <p:cxnSp>
        <p:nvCxnSpPr>
          <p:cNvPr id="5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67544" y="144085"/>
            <a:ext cx="8219256" cy="1220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Appendix. Check Data Available on Google Drive</a:t>
            </a:r>
          </a:p>
          <a:p>
            <a:pPr>
              <a:lnSpc>
                <a:spcPct val="150000"/>
              </a:lnSpc>
            </a:pP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614" y="4012971"/>
            <a:ext cx="7327900" cy="939800"/>
          </a:xfrm>
          <a:prstGeom prst="rect">
            <a:avLst/>
          </a:prstGeom>
        </p:spPr>
      </p:pic>
      <p:sp>
        <p:nvSpPr>
          <p:cNvPr id="20" name="TextBox 8"/>
          <p:cNvSpPr txBox="1"/>
          <p:nvPr/>
        </p:nvSpPr>
        <p:spPr>
          <a:xfrm>
            <a:off x="404328" y="1610199"/>
            <a:ext cx="82824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Type: 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!ls 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"/content/</a:t>
            </a:r>
            <a:r>
              <a:rPr lang="en-US" altLang="ko-K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gdrive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/My Drive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/”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is root directory for Google Drive</a:t>
            </a:r>
            <a:endParaRPr lang="en-US" altLang="ko-KR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a specific folder, !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 "/content/</a:t>
            </a:r>
            <a:r>
              <a:rPr lang="en-US" altLang="ko-K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gdrive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/My Drive</a:t>
            </a:r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/{Your Folder Name}”</a:t>
            </a: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50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5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67544" y="144085"/>
            <a:ext cx="8219256" cy="620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Prerequisites for Intelligent Video Analytics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25101" y="1382520"/>
            <a:ext cx="828911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 There is no prerequisite related with programming skills for this session. </a:t>
            </a:r>
          </a:p>
          <a:p>
            <a:pPr>
              <a:buFont typeface="Arial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Feel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free to attend the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session</a:t>
            </a:r>
            <a:r>
              <a:rPr lang="ko-KR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even if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you do not have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any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technical background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1256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5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67544" y="144085"/>
            <a:ext cx="8219256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Prerequisites for Intelligent Video Analytics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25101" y="1382520"/>
            <a:ext cx="8289115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charset="0"/>
              <a:buChar char="•"/>
            </a:pPr>
            <a:r>
              <a:rPr lang="ko-KR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Follow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the steps below for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15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minutes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  <a:p>
            <a:pPr>
              <a:buFont typeface="Arial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>
              <a:buFont typeface="Arial" charset="0"/>
              <a:buChar char="•"/>
            </a:pP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 Step1.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Quick Tutorial for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Google </a:t>
            </a:r>
            <a:r>
              <a:rPr lang="en-US" altLang="ko-KR" sz="2000" dirty="0" err="1" smtClean="0">
                <a:latin typeface="Times New Roman" charset="0"/>
                <a:ea typeface="Times New Roman" charset="0"/>
                <a:cs typeface="Times New Roman" charset="0"/>
              </a:rPr>
              <a:t>Colaboratory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 (5 min) </a:t>
            </a: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 smtClean="0">
              <a:effectLst/>
              <a:latin typeface="Times New Roman" charset="0"/>
              <a:ea typeface="Times New Roman" charset="0"/>
              <a:cs typeface="Times New Roman" charset="0"/>
            </a:endParaRPr>
          </a:p>
          <a:p>
            <a:pPr lvl="1">
              <a:buFont typeface="Arial" charset="0"/>
              <a:buChar char="•"/>
            </a:pP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 Step2. Take Any Video ( &lt; 60 seconds )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 (2 min) </a:t>
            </a: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>
              <a:buFont typeface="Arial" charset="0"/>
              <a:buChar char="•"/>
            </a:pP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 Step3. Upload your Video on Google </a:t>
            </a:r>
            <a:r>
              <a:rPr lang="en-US" altLang="ko-KR" sz="2000" dirty="0" err="1" smtClean="0">
                <a:latin typeface="Times New Roman" charset="0"/>
                <a:ea typeface="Times New Roman" charset="0"/>
                <a:cs typeface="Times New Roman" charset="0"/>
              </a:rPr>
              <a:t>Colaboratory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(3 min) </a:t>
            </a: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>
              <a:buFont typeface="Arial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>
              <a:buFont typeface="Arial" charset="0"/>
              <a:buChar char="•"/>
            </a:pP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 Step4. Create an Account at Google Cloud Platform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(5 min)</a:t>
            </a:r>
          </a:p>
          <a:p>
            <a:pPr lvl="1">
              <a:buFont typeface="Arial" charset="0"/>
              <a:buChar char="•"/>
            </a:pPr>
            <a:endParaRPr lang="en-US" altLang="ko-KR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 If you get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stuck,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please email me at the following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address:</a:t>
            </a:r>
          </a:p>
          <a:p>
            <a:pPr>
              <a:buFont typeface="Arial" charset="0"/>
              <a:buChar char="•"/>
            </a:pPr>
            <a:endParaRPr lang="en-US" altLang="ko-KR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lvl="1">
              <a:buFont typeface="Arial" charset="0"/>
              <a:buChar char="•"/>
            </a:pP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 Email: </a:t>
            </a:r>
            <a:r>
              <a:rPr lang="en-US" altLang="ko-KR" sz="2000" dirty="0" err="1" smtClean="0">
                <a:latin typeface="Times New Roman" charset="0"/>
                <a:ea typeface="Times New Roman" charset="0"/>
                <a:cs typeface="Times New Roman" charset="0"/>
              </a:rPr>
              <a:t>quantic.jh@gmail.com</a:t>
            </a:r>
            <a:endParaRPr lang="en-US" altLang="ko-KR" sz="2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59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-3524" y="2573069"/>
            <a:ext cx="9147524" cy="144016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0"/>
                  <a:lumOff val="100000"/>
                </a:schemeClr>
              </a:gs>
              <a:gs pos="77000">
                <a:schemeClr val="accent2">
                  <a:lumMod val="20000"/>
                  <a:lumOff val="80000"/>
                </a:schemeClr>
              </a:gs>
              <a:gs pos="45000">
                <a:schemeClr val="accent2">
                  <a:lumMod val="20000"/>
                  <a:lumOff val="80000"/>
                </a:schemeClr>
              </a:gs>
              <a:gs pos="0">
                <a:schemeClr val="bg1">
                  <a:lumMod val="0"/>
                  <a:lumOff val="100000"/>
                </a:schemeClr>
              </a:gs>
            </a:gsLst>
            <a:lin ang="27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8A1D-F5E3-4971-B0EE-D6B8EE5A56B1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40176" y="2847670"/>
            <a:ext cx="883014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>
              <a:lnSpc>
                <a:spcPct val="150000"/>
              </a:lnSpc>
            </a:pPr>
            <a:r>
              <a:rPr lang="en-US" altLang="ko-KR" sz="3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Step1. </a:t>
            </a:r>
            <a:r>
              <a:rPr lang="en-US" altLang="ko-KR" sz="3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Quick Tutorial for </a:t>
            </a:r>
            <a:r>
              <a:rPr lang="en-US" altLang="ko-KR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-US" altLang="ko-KR" sz="32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endParaRPr lang="en-US" altLang="ko-KR" sz="32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72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5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67544" y="144085"/>
            <a:ext cx="8219256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Google </a:t>
            </a:r>
            <a:r>
              <a:rPr lang="en-US" altLang="ko-KR" sz="26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Colaboratory</a:t>
            </a:r>
            <a:r>
              <a:rPr lang="en-US" altLang="ko-KR" sz="2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25101" y="1382520"/>
            <a:ext cx="8409037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charset="0"/>
              <a:buChar char="•"/>
            </a:pP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Google </a:t>
            </a:r>
            <a:r>
              <a:rPr lang="en-US" altLang="ko-KR" sz="2000" dirty="0" err="1">
                <a:latin typeface="Times New Roman" charset="0"/>
                <a:ea typeface="Times New Roman" charset="0"/>
                <a:cs typeface="Times New Roman" charset="0"/>
              </a:rPr>
              <a:t>Colab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 is a free cloud service based on </a:t>
            </a:r>
            <a:r>
              <a:rPr lang="en-US" altLang="ko-KR" sz="2000" dirty="0" err="1">
                <a:latin typeface="Times New Roman" charset="0"/>
                <a:ea typeface="Times New Roman" charset="0"/>
                <a:cs typeface="Times New Roman" charset="0"/>
              </a:rPr>
              <a:t>Jupyter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 Notebooks that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support totally free GPU</a:t>
            </a:r>
            <a:endParaRPr lang="en-US" altLang="ko-KR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 What is the </a:t>
            </a:r>
            <a:r>
              <a:rPr lang="en-US" altLang="ko-KR" sz="2000" dirty="0" err="1" smtClean="0">
                <a:latin typeface="Times New Roman" charset="0"/>
                <a:ea typeface="Times New Roman" charset="0"/>
                <a:cs typeface="Times New Roman" charset="0"/>
              </a:rPr>
              <a:t>Jupyter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 Notebook?</a:t>
            </a:r>
          </a:p>
          <a:p>
            <a:pPr>
              <a:buFont typeface="Arial" charset="0"/>
              <a:buChar char="•"/>
            </a:pPr>
            <a:endParaRPr lang="en-US" altLang="ko-KR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buFont typeface="Arial" charset="0"/>
              <a:buChar char="•"/>
            </a:pPr>
            <a:endParaRPr lang="en-US" altLang="ko-KR" sz="20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67544" y="3315438"/>
            <a:ext cx="368798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Font typeface="Arial" charset="0"/>
              <a:buChar char="•"/>
            </a:pP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 An open-source </a:t>
            </a:r>
            <a:r>
              <a:rPr lang="en-US" altLang="ko-KR" sz="2000" b="1" dirty="0">
                <a:latin typeface="Times New Roman" charset="0"/>
                <a:ea typeface="Times New Roman" charset="0"/>
                <a:cs typeface="Times New Roman" charset="0"/>
              </a:rPr>
              <a:t>web application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 that allows you to create </a:t>
            </a:r>
            <a:r>
              <a:rPr lang="en-US" altLang="ko-KR" sz="2000" dirty="0" smtClean="0">
                <a:latin typeface="Times New Roman" charset="0"/>
                <a:ea typeface="Times New Roman" charset="0"/>
                <a:cs typeface="Times New Roman" charset="0"/>
              </a:rPr>
              <a:t>documents 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that contain </a:t>
            </a:r>
            <a:r>
              <a:rPr lang="en-US" altLang="ko-KR" sz="2000" b="1" dirty="0">
                <a:latin typeface="Times New Roman" charset="0"/>
                <a:ea typeface="Times New Roman" charset="0"/>
                <a:cs typeface="Times New Roman" charset="0"/>
              </a:rPr>
              <a:t>live code</a:t>
            </a:r>
            <a:r>
              <a:rPr lang="en-US" altLang="ko-KR" sz="2000" dirty="0">
                <a:latin typeface="Times New Roman" charset="0"/>
                <a:ea typeface="Times New Roman" charset="0"/>
                <a:cs typeface="Times New Roman" charset="0"/>
              </a:rPr>
              <a:t>, equations, visualizations and narrative text. </a:t>
            </a:r>
          </a:p>
        </p:txBody>
      </p:sp>
      <p:pic>
        <p:nvPicPr>
          <p:cNvPr id="2052" name="Picture 4" descr="xample notebook of Lorenz differential equa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6634" y="2838635"/>
            <a:ext cx="4592812" cy="325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2852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5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67544" y="144085"/>
            <a:ext cx="8219256" cy="620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Hello World! on Google </a:t>
            </a:r>
            <a:r>
              <a:rPr lang="en-US" altLang="ko-KR" sz="2600" b="1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텍스트 상자 7"/>
          <p:cNvSpPr txBox="1"/>
          <p:nvPr/>
        </p:nvSpPr>
        <p:spPr>
          <a:xfrm>
            <a:off x="431802" y="1243662"/>
            <a:ext cx="8657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</a:rPr>
              <a:t>Access </a:t>
            </a:r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</a:rPr>
              <a:t>to URL</a:t>
            </a:r>
            <a:r>
              <a:rPr kumimoji="1" lang="en-US" altLang="ko-KR" dirty="0">
                <a:latin typeface="Times New Roman" charset="0"/>
                <a:ea typeface="Times New Roman" charset="0"/>
                <a:cs typeface="Times New Roman" charset="0"/>
              </a:rPr>
              <a:t>: </a:t>
            </a:r>
            <a:r>
              <a:rPr kumimoji="1" lang="en-US" altLang="ko-KR" dirty="0">
                <a:latin typeface="Times New Roman" charset="0"/>
                <a:ea typeface="Times New Roman" charset="0"/>
                <a:cs typeface="Times New Roman" charset="0"/>
                <a:hlinkClick r:id="rId3"/>
              </a:rPr>
              <a:t>https</a:t>
            </a:r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  <a:hlinkClick r:id="rId3"/>
              </a:rPr>
              <a:t>://</a:t>
            </a:r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  <a:hlinkClick r:id="rId3"/>
              </a:rPr>
              <a:t>colab.research.google.com/notebooks/welcome.ipynb</a:t>
            </a:r>
            <a:endParaRPr kumimoji="1" lang="en-US" altLang="ko-KR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</a:rPr>
              <a:t>We </a:t>
            </a:r>
            <a:r>
              <a:rPr kumimoji="1" lang="en-US" altLang="ko-KR" dirty="0">
                <a:latin typeface="Times New Roman" charset="0"/>
                <a:ea typeface="Times New Roman" charset="0"/>
                <a:cs typeface="Times New Roman" charset="0"/>
              </a:rPr>
              <a:t>only need a Google account to do </a:t>
            </a:r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</a:rPr>
              <a:t>this</a:t>
            </a:r>
            <a:endParaRPr kumimoji="1" lang="ko-KR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0652" y="2106756"/>
            <a:ext cx="6527800" cy="410210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220686" y="2536549"/>
            <a:ext cx="473528" cy="2939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457450" y="3308928"/>
            <a:ext cx="1379764" cy="3542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텍스트 상자 1"/>
          <p:cNvSpPr txBox="1"/>
          <p:nvPr/>
        </p:nvSpPr>
        <p:spPr>
          <a:xfrm>
            <a:off x="2694214" y="2700363"/>
            <a:ext cx="2263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Click Here!</a:t>
            </a:r>
            <a:endParaRPr kumimoji="1" lang="ko-KR" altLang="en-US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2" name="텍스트 상자 11"/>
          <p:cNvSpPr txBox="1"/>
          <p:nvPr/>
        </p:nvSpPr>
        <p:spPr>
          <a:xfrm>
            <a:off x="3837214" y="3556555"/>
            <a:ext cx="2263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Click Here!</a:t>
            </a:r>
            <a:endParaRPr kumimoji="1" lang="ko-KR" altLang="en-US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556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805CF-A1BB-403B-B716-9385F32BA917}" type="slidenum">
              <a:rPr lang="ko-KR" altLang="en-US" smtClean="0"/>
              <a:t>8</a:t>
            </a:fld>
            <a:endParaRPr lang="ko-KR" altLang="en-US"/>
          </a:p>
        </p:txBody>
      </p:sp>
      <p:cxnSp>
        <p:nvCxnSpPr>
          <p:cNvPr id="5" name="직선 연결선 14"/>
          <p:cNvCxnSpPr/>
          <p:nvPr/>
        </p:nvCxnSpPr>
        <p:spPr>
          <a:xfrm flipH="1">
            <a:off x="404328" y="908720"/>
            <a:ext cx="829126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67544" y="144085"/>
            <a:ext cx="8219256" cy="620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Hello World! on Google </a:t>
            </a:r>
            <a:r>
              <a:rPr lang="en-US" altLang="ko-KR" sz="2600" b="1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endParaRPr lang="en-US" altLang="ko-KR" sz="26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152" y="2453059"/>
            <a:ext cx="3098800" cy="977900"/>
          </a:xfrm>
          <a:prstGeom prst="rect">
            <a:avLst/>
          </a:prstGeom>
        </p:spPr>
      </p:pic>
      <p:sp>
        <p:nvSpPr>
          <p:cNvPr id="9" name="텍스트 상자 8"/>
          <p:cNvSpPr txBox="1"/>
          <p:nvPr/>
        </p:nvSpPr>
        <p:spPr>
          <a:xfrm>
            <a:off x="2165935" y="3888291"/>
            <a:ext cx="46373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</a:rPr>
              <a:t>Write “print(“Hello World”)” as above</a:t>
            </a:r>
          </a:p>
          <a:p>
            <a:pPr marL="285750" indent="-285750">
              <a:buFont typeface="Arial" charset="0"/>
              <a:buChar char="•"/>
            </a:pPr>
            <a:endParaRPr kumimoji="1" lang="en-US" altLang="ko-KR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dirty="0" smtClean="0">
                <a:latin typeface="Times New Roman" charset="0"/>
                <a:ea typeface="Times New Roman" charset="0"/>
                <a:cs typeface="Times New Roman" charset="0"/>
              </a:rPr>
              <a:t>Click button       or type “CTRL + ENTER” </a:t>
            </a:r>
            <a:endParaRPr kumimoji="1" lang="ko-KR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043" y="4489552"/>
            <a:ext cx="286678" cy="28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960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-3524" y="2573069"/>
            <a:ext cx="9147524" cy="144016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0"/>
                  <a:lumOff val="100000"/>
                </a:schemeClr>
              </a:gs>
              <a:gs pos="77000">
                <a:schemeClr val="accent2">
                  <a:lumMod val="20000"/>
                  <a:lumOff val="80000"/>
                </a:schemeClr>
              </a:gs>
              <a:gs pos="45000">
                <a:schemeClr val="accent2">
                  <a:lumMod val="20000"/>
                  <a:lumOff val="80000"/>
                </a:schemeClr>
              </a:gs>
              <a:gs pos="0">
                <a:schemeClr val="bg1">
                  <a:lumMod val="0"/>
                  <a:lumOff val="100000"/>
                </a:schemeClr>
              </a:gs>
            </a:gsLst>
            <a:lin ang="27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8A1D-F5E3-4971-B0EE-D6B8EE5A56B1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256108" y="2842472"/>
            <a:ext cx="7887892" cy="7425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r">
              <a:lnSpc>
                <a:spcPct val="150000"/>
              </a:lnSpc>
            </a:pPr>
            <a:r>
              <a:rPr lang="en-US" altLang="ko-KR" sz="32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Step2. Take Any Video (&lt; 60 seconds)</a:t>
            </a:r>
            <a:endParaRPr lang="en-US" altLang="ko-KR" sz="32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6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2037</TotalTime>
  <Words>714</Words>
  <Application>Microsoft Macintosh PowerPoint</Application>
  <PresentationFormat>화면 슬라이드 쇼(4:3)</PresentationFormat>
  <Paragraphs>184</Paragraphs>
  <Slides>20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1" baseType="lpstr">
      <vt:lpstr>나눔고딕</vt:lpstr>
      <vt:lpstr>나눔명조</vt:lpstr>
      <vt:lpstr>맑은 고딕</vt:lpstr>
      <vt:lpstr>Calibri</vt:lpstr>
      <vt:lpstr>Calibri Light</vt:lpstr>
      <vt:lpstr>Roboto</vt:lpstr>
      <vt:lpstr>Times New Roman</vt:lpstr>
      <vt:lpstr>Ubuntu</vt:lpstr>
      <vt:lpstr>Wingdings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Jongho Kim</dc:creator>
  <cp:lastModifiedBy>Jongho Kim</cp:lastModifiedBy>
  <cp:revision>238</cp:revision>
  <cp:lastPrinted>2018-11-06T16:25:53Z</cp:lastPrinted>
  <dcterms:created xsi:type="dcterms:W3CDTF">2017-11-16T01:26:47Z</dcterms:created>
  <dcterms:modified xsi:type="dcterms:W3CDTF">2019-04-17T05:44:58Z</dcterms:modified>
</cp:coreProperties>
</file>

<file path=docProps/thumbnail.jpeg>
</file>